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68" r:id="rId4"/>
    <p:sldId id="269" r:id="rId5"/>
    <p:sldId id="258" r:id="rId6"/>
    <p:sldId id="259" r:id="rId7"/>
    <p:sldId id="260" r:id="rId8"/>
    <p:sldId id="262" r:id="rId9"/>
    <p:sldId id="264" r:id="rId10"/>
    <p:sldId id="265" r:id="rId11"/>
    <p:sldId id="271" r:id="rId12"/>
    <p:sldId id="266" r:id="rId13"/>
    <p:sldId id="272" r:id="rId14"/>
    <p:sldId id="267" r:id="rId15"/>
    <p:sldId id="270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4" d="100"/>
          <a:sy n="94" d="100"/>
        </p:scale>
        <p:origin x="-882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png>
</file>

<file path=ppt/media/image5.jpeg>
</file>

<file path=ppt/media/image6.gif>
</file>

<file path=ppt/media/image7.png>
</file>

<file path=ppt/media/image8.png>
</file>

<file path=ppt/media/image9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8/7/2012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85800"/>
            <a:ext cx="7543800" cy="2593975"/>
          </a:xfrm>
        </p:spPr>
        <p:txBody>
          <a:bodyPr/>
          <a:lstStyle/>
          <a:p>
            <a:r>
              <a:rPr lang="en-US" dirty="0" smtClean="0"/>
              <a:t>Pulsations in the Magnetosphere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581400"/>
            <a:ext cx="6461760" cy="1066800"/>
          </a:xfrm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Jacob Schneider 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David </a:t>
            </a:r>
            <a:r>
              <a:rPr lang="en-US" dirty="0" err="1" smtClean="0">
                <a:solidFill>
                  <a:schemeClr val="tx1"/>
                </a:solidFill>
              </a:rPr>
              <a:t>Sibeck</a:t>
            </a:r>
            <a:endParaRPr lang="en-US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2038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609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Pressure Balance Test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1371600"/>
            <a:ext cx="6705600" cy="38089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19200" y="5410200"/>
            <a:ext cx="6248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Pressure is not perfectly constant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Due to missing energy ranges in plasma measurements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46010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smtClean="0"/>
              <a:t>Ballooning Mirror Mode Instability</a:t>
            </a:r>
            <a:endParaRPr lang="en-US" sz="3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7738314" cy="46482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Leading theory </a:t>
            </a:r>
            <a:r>
              <a:rPr lang="en-US" dirty="0" smtClean="0"/>
              <a:t>explaining the</a:t>
            </a:r>
          </a:p>
          <a:p>
            <a:pPr marL="11430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smtClean="0"/>
              <a:t> origin </a:t>
            </a:r>
            <a:r>
              <a:rPr lang="en-US" dirty="0" smtClean="0"/>
              <a:t>of </a:t>
            </a:r>
            <a:r>
              <a:rPr lang="en-US" dirty="0" smtClean="0"/>
              <a:t>compressional Pc5 pulsations</a:t>
            </a:r>
          </a:p>
          <a:p>
            <a:pPr marL="114300" indent="0">
              <a:buNone/>
            </a:pPr>
            <a:endParaRPr lang="en-US" dirty="0" smtClean="0"/>
          </a:p>
          <a:p>
            <a:r>
              <a:rPr lang="en-US" dirty="0" smtClean="0"/>
              <a:t>You can think of it as a </a:t>
            </a:r>
            <a:r>
              <a:rPr lang="en-US" dirty="0" smtClean="0"/>
              <a:t>traveling</a:t>
            </a:r>
          </a:p>
          <a:p>
            <a:pPr marL="11430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smtClean="0"/>
              <a:t> </a:t>
            </a:r>
            <a:r>
              <a:rPr lang="en-US" dirty="0" smtClean="0"/>
              <a:t>blob of plasma “balloons” </a:t>
            </a:r>
            <a:r>
              <a:rPr lang="en-US" dirty="0" smtClean="0"/>
              <a:t>and</a:t>
            </a:r>
          </a:p>
          <a:p>
            <a:pPr marL="11430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  <a:r>
              <a:rPr lang="en-US" dirty="0" smtClean="0"/>
              <a:t> </a:t>
            </a:r>
            <a:r>
              <a:rPr lang="en-US" dirty="0" smtClean="0"/>
              <a:t>expands greatly and then </a:t>
            </a:r>
            <a:r>
              <a:rPr lang="en-US" dirty="0" smtClean="0"/>
              <a:t>pops</a:t>
            </a:r>
          </a:p>
          <a:p>
            <a:pPr marL="114300" indent="0">
              <a:buNone/>
            </a:pPr>
            <a:endParaRPr lang="en-US" dirty="0" smtClean="0"/>
          </a:p>
          <a:p>
            <a:r>
              <a:rPr lang="en-US" dirty="0" smtClean="0"/>
              <a:t>This pushes the magnetic field out of the </a:t>
            </a:r>
            <a:r>
              <a:rPr lang="en-US" dirty="0" smtClean="0"/>
              <a:t>way </a:t>
            </a:r>
            <a:r>
              <a:rPr lang="en-US" dirty="0" smtClean="0"/>
              <a:t>and when the blob pops the tension in the field is relieved and the field </a:t>
            </a:r>
            <a:r>
              <a:rPr lang="en-US" dirty="0" smtClean="0"/>
              <a:t>oscillates</a:t>
            </a:r>
          </a:p>
          <a:p>
            <a:endParaRPr lang="en-US" dirty="0" smtClean="0"/>
          </a:p>
          <a:p>
            <a:pPr marL="285750" indent="-285750"/>
            <a:r>
              <a:rPr lang="en-US" dirty="0"/>
              <a:t>This ballooning occurs when a certain set of instability conditions are met. The parameters for this instability:</a:t>
            </a:r>
          </a:p>
          <a:p>
            <a:pPr marL="742950" lvl="1" indent="-285750"/>
            <a:r>
              <a:rPr lang="en-US" sz="2200" dirty="0"/>
              <a:t>High Beta = Plasma Pressure / Magnetic Pressure</a:t>
            </a:r>
          </a:p>
          <a:p>
            <a:pPr marL="742950" lvl="1" indent="-285750"/>
            <a:r>
              <a:rPr lang="en-US" sz="2200" dirty="0"/>
              <a:t>High Temperature Anisotropy</a:t>
            </a:r>
          </a:p>
          <a:p>
            <a:endParaRPr lang="en-US" dirty="0" smtClean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600200"/>
            <a:ext cx="3176474" cy="236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10640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Instability Criterion Test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420" y="1524000"/>
            <a:ext cx="8472467" cy="48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4414157" y="2133600"/>
            <a:ext cx="22914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Unstable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371600" y="525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Stable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971800" y="6337698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Temperature Anisotropy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17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Doppler Shift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14:m>
                  <m:oMath xmlns:m="http://schemas.openxmlformats.org/officeDocument/2006/math">
                    <m:r>
                      <a:rPr lang="el-GR" i="1" dirty="0" smtClean="0">
                        <a:latin typeface="Cambria Math"/>
                      </a:rPr>
                      <m:t>𝜔</m:t>
                    </m:r>
                    <m:r>
                      <a:rPr lang="en-US" i="1" dirty="0" smtClean="0">
                        <a:latin typeface="Cambria Math"/>
                      </a:rPr>
                      <m:t> = </m:t>
                    </m:r>
                    <m:r>
                      <a:rPr lang="el-GR" i="1" dirty="0" smtClean="0">
                        <a:latin typeface="Cambria Math"/>
                      </a:rPr>
                      <m:t>𝜔</m:t>
                    </m:r>
                    <m:r>
                      <a:rPr lang="en-US" i="1" baseline="-25000" dirty="0" err="1" smtClean="0">
                        <a:latin typeface="Cambria Math"/>
                      </a:rPr>
                      <m:t>𝑠𝑐</m:t>
                    </m:r>
                    <m:r>
                      <a:rPr lang="en-US" i="1" dirty="0" smtClean="0">
                        <a:latin typeface="Cambria Math"/>
                      </a:rPr>
                      <m:t> – </m:t>
                    </m:r>
                    <m:r>
                      <a:rPr lang="en-US" b="1" i="1" dirty="0" err="1" smtClean="0">
                        <a:latin typeface="Cambria Math"/>
                      </a:rPr>
                      <m:t>𝒌</m:t>
                    </m:r>
                    <m:r>
                      <a:rPr lang="en-US" b="1" i="1" dirty="0" smtClean="0">
                        <a:latin typeface="Cambria Math"/>
                        <a:ea typeface="Cambria Math"/>
                      </a:rPr>
                      <m:t>∙</m:t>
                    </m:r>
                    <m:r>
                      <a:rPr lang="en-US" b="1" i="1" dirty="0" err="1" smtClean="0">
                        <a:latin typeface="Cambria Math"/>
                      </a:rPr>
                      <m:t>𝒗</m:t>
                    </m:r>
                  </m:oMath>
                </a14:m>
                <a:endParaRPr lang="en-US" b="1" dirty="0" smtClean="0"/>
              </a:p>
              <a:p>
                <a:endParaRPr lang="en-US" b="1" dirty="0" smtClean="0"/>
              </a:p>
              <a:p>
                <a:r>
                  <a:rPr lang="en-US" dirty="0" smtClean="0"/>
                  <a:t>The theorists predict frequencies as measured in the rest frame of the plasma</a:t>
                </a:r>
                <a:r>
                  <a:rPr lang="en-US" dirty="0" smtClean="0"/>
                  <a:t>.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The </a:t>
                </a:r>
                <a:r>
                  <a:rPr lang="en-US" dirty="0" smtClean="0"/>
                  <a:t>Cluster </a:t>
                </a:r>
                <a:r>
                  <a:rPr lang="en-US" dirty="0" smtClean="0"/>
                  <a:t>spacecraft measures parameters in the frame of the spacecraft</a:t>
                </a:r>
                <a:r>
                  <a:rPr lang="en-US" dirty="0" smtClean="0"/>
                  <a:t>.</a:t>
                </a:r>
              </a:p>
              <a:p>
                <a:endParaRPr lang="en-US" dirty="0" smtClean="0"/>
              </a:p>
              <a:p>
                <a:r>
                  <a:rPr lang="en-US" dirty="0" smtClean="0"/>
                  <a:t>In order to </a:t>
                </a:r>
                <a:r>
                  <a:rPr lang="en-US" dirty="0" smtClean="0"/>
                  <a:t>perform </a:t>
                </a:r>
                <a:r>
                  <a:rPr lang="en-US" dirty="0" smtClean="0"/>
                  <a:t>the Doppler shift we must find the values of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/>
                      </a:rPr>
                      <m:t>𝒌</m:t>
                    </m:r>
                  </m:oMath>
                </a14:m>
                <a:r>
                  <a:rPr lang="en-US" b="1" dirty="0" smtClean="0"/>
                  <a:t> </a:t>
                </a:r>
                <a:r>
                  <a:rPr lang="en-US" dirty="0" smtClean="0"/>
                  <a:t>and </a:t>
                </a:r>
                <a14:m>
                  <m:oMath xmlns:m="http://schemas.openxmlformats.org/officeDocument/2006/math">
                    <m:r>
                      <a:rPr lang="en-US" b="1" i="1" dirty="0">
                        <a:latin typeface="Cambria Math"/>
                      </a:rPr>
                      <m:t>𝒗</m:t>
                    </m:r>
                    <m:r>
                      <a:rPr lang="en-US" b="1" i="1" dirty="0" smtClean="0">
                        <a:latin typeface="Cambria Math"/>
                      </a:rPr>
                      <m:t>,</m:t>
                    </m:r>
                  </m:oMath>
                </a14:m>
                <a:r>
                  <a:rPr lang="en-US" b="1" dirty="0" smtClean="0"/>
                  <a:t> </a:t>
                </a:r>
                <a:r>
                  <a:rPr lang="en-US" dirty="0" smtClean="0"/>
                  <a:t>the wave vector and velocity vector. The velocity is directly measured from the spacecraft but the </a:t>
                </a:r>
                <a:r>
                  <a:rPr lang="en-US" dirty="0" err="1" smtClean="0"/>
                  <a:t>wavevector</a:t>
                </a:r>
                <a:r>
                  <a:rPr lang="en-US" dirty="0" smtClean="0"/>
                  <a:t> must be derived from </a:t>
                </a:r>
                <a:r>
                  <a:rPr lang="en-US" dirty="0" smtClean="0"/>
                  <a:t>MHD theory.</a:t>
                </a:r>
                <a:endParaRPr lang="en-US" dirty="0" smtClean="0"/>
              </a:p>
              <a:p>
                <a:pPr lvl="1"/>
                <a:endParaRPr lang="en-US" dirty="0"/>
              </a:p>
              <a:p>
                <a:pPr lvl="1"/>
                <a:endParaRPr lang="en-US" dirty="0" smtClean="0"/>
              </a:p>
              <a:p>
                <a:pPr lvl="1"/>
                <a:endParaRPr lang="en-US" dirty="0"/>
              </a:p>
              <a:p>
                <a:endParaRPr lang="en-US" b="1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27" r="-9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47200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Fit to Linear MHD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sz="2400" dirty="0" smtClean="0"/>
                  <a:t>Using small perturbation theory on MHD we can derive linear equations describing the behavior of these waves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𝛿</m:t>
                        </m:r>
                        <m:sSub>
                          <m:sSubPr>
                            <m:ctrlPr>
                              <a:rPr lang="en-US" sz="2400" i="1">
                                <a:latin typeface="Cambria Math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/>
                                <a:ea typeface="Cambria Math"/>
                              </a:rPr>
                              <m:t>𝐵</m:t>
                            </m:r>
                          </m:e>
                          <m:sub>
                            <m:r>
                              <a:rPr lang="en-US" sz="2400" i="1">
                                <a:latin typeface="Cambria Math"/>
                                <a:ea typeface="Cambria Math"/>
                              </a:rPr>
                              <m:t>||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  <m:t>𝐵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en-US" sz="2400" b="0" i="1" smtClean="0">
                        <a:latin typeface="Cambria Math"/>
                        <a:ea typeface="Cambria Math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>
                                <a:latin typeface="Cambria Math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/>
                                <a:ea typeface="Cambria Math"/>
                              </a:rPr>
                              <m:t>𝑘</m:t>
                            </m:r>
                          </m:e>
                          <m:sub>
                            <m:r>
                              <a:rPr lang="en-US" sz="2400" i="1">
                                <a:latin typeface="Cambria Math"/>
                                <a:ea typeface="Cambria Math"/>
                              </a:rPr>
                              <m:t>𝑥</m:t>
                            </m:r>
                          </m:sub>
                        </m:sSub>
                      </m:num>
                      <m:den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𝜔</m:t>
                        </m:r>
                      </m:den>
                    </m:f>
                    <m:r>
                      <a:rPr lang="en-US" sz="2400" b="0" i="1" smtClean="0">
                        <a:latin typeface="Cambria Math"/>
                        <a:ea typeface="Cambria Math"/>
                      </a:rPr>
                      <m:t>𝛿</m:t>
                    </m:r>
                    <m:sSub>
                      <m:sSubPr>
                        <m:ctrlPr>
                          <a:rPr lang="en-US" sz="2400" b="0" i="1" smtClean="0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𝑣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𝑥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  <a:ea typeface="Cambria Math"/>
                      </a:rPr>
                      <m:t>+</m:t>
                    </m:r>
                    <m:f>
                      <m:fPr>
                        <m:ctrlPr>
                          <a:rPr lang="en-US" sz="2400" i="1">
                            <a:latin typeface="Cambria Math"/>
                            <a:ea typeface="Cambria Math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>
                                <a:latin typeface="Cambria Math"/>
                                <a:ea typeface="Cambria Math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latin typeface="Cambria Math"/>
                                <a:ea typeface="Cambria Math"/>
                              </a:rPr>
                              <m:t>𝑘</m:t>
                            </m:r>
                          </m:e>
                          <m:sub>
                            <m:r>
                              <a:rPr lang="en-US" sz="2400" b="0" i="1" smtClean="0">
                                <a:latin typeface="Cambria Math"/>
                                <a:ea typeface="Cambria Math"/>
                              </a:rPr>
                              <m:t>𝑦</m:t>
                            </m:r>
                          </m:sub>
                        </m:sSub>
                      </m:num>
                      <m:den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𝜔</m:t>
                        </m:r>
                      </m:den>
                    </m:f>
                    <m:r>
                      <a:rPr lang="en-US" sz="2400" i="1">
                        <a:latin typeface="Cambria Math"/>
                        <a:ea typeface="Cambria Math"/>
                      </a:rPr>
                      <m:t>𝛿</m:t>
                    </m:r>
                    <m:sSub>
                      <m:sSubPr>
                        <m:ctrlPr>
                          <a:rPr lang="en-US" sz="2400" i="1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𝑣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𝑦</m:t>
                        </m:r>
                      </m:sub>
                    </m:sSub>
                  </m:oMath>
                </a14:m>
                <a:endParaRPr lang="en-US" sz="240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1">
                <a:blip r:embed="rId2"/>
                <a:stretch>
                  <a:fillRect t="-10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/>
          <p:cNvSpPr txBox="1"/>
          <p:nvPr/>
        </p:nvSpPr>
        <p:spPr>
          <a:xfrm>
            <a:off x="0" y="4381079"/>
            <a:ext cx="685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B(</a:t>
            </a:r>
            <a:r>
              <a:rPr lang="en-US" sz="1400" dirty="0" err="1" smtClean="0"/>
              <a:t>nT</a:t>
            </a:r>
            <a:r>
              <a:rPr lang="en-US" sz="1400" dirty="0" smtClean="0"/>
              <a:t>)</a:t>
            </a: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1905000" y="5790359"/>
            <a:ext cx="6248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smtClean="0"/>
              <a:t>Time</a:t>
            </a:r>
            <a:endParaRPr lang="en-US" sz="1400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3389638"/>
            <a:ext cx="7769725" cy="24007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4701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Findings</a:t>
            </a:r>
          </a:p>
          <a:p>
            <a:pPr lvl="1"/>
            <a:r>
              <a:rPr lang="en-US" dirty="0" smtClean="0"/>
              <a:t>78</a:t>
            </a:r>
            <a:r>
              <a:rPr lang="en-US" dirty="0" smtClean="0"/>
              <a:t> events found over 3 years</a:t>
            </a:r>
            <a:endParaRPr lang="en-US" dirty="0" smtClean="0"/>
          </a:p>
          <a:p>
            <a:pPr lvl="1"/>
            <a:r>
              <a:rPr lang="en-US" dirty="0" smtClean="0"/>
              <a:t>80 percent satisfy instability criterion</a:t>
            </a:r>
            <a:endParaRPr lang="en-US" dirty="0" smtClean="0"/>
          </a:p>
          <a:p>
            <a:pPr lvl="1"/>
            <a:r>
              <a:rPr lang="en-US" dirty="0" smtClean="0"/>
              <a:t>Dusk/Dawn dichotomy</a:t>
            </a:r>
            <a:endParaRPr lang="en-US" dirty="0"/>
          </a:p>
          <a:p>
            <a:pPr lvl="1"/>
            <a:r>
              <a:rPr lang="en-US" dirty="0" smtClean="0"/>
              <a:t>Polarization </a:t>
            </a:r>
            <a:r>
              <a:rPr lang="en-US" dirty="0" smtClean="0"/>
              <a:t>flips and </a:t>
            </a:r>
            <a:r>
              <a:rPr lang="en-US" dirty="0" smtClean="0"/>
              <a:t>oscillation minimums occur </a:t>
            </a:r>
            <a:r>
              <a:rPr lang="en-US" dirty="0" smtClean="0"/>
              <a:t>at </a:t>
            </a:r>
            <a:r>
              <a:rPr lang="en-US" dirty="0" smtClean="0"/>
              <a:t>equator</a:t>
            </a:r>
          </a:p>
          <a:p>
            <a:pPr lvl="1"/>
            <a:r>
              <a:rPr lang="en-US" dirty="0" smtClean="0"/>
              <a:t>2</a:t>
            </a:r>
            <a:r>
              <a:rPr lang="en-US" baseline="30000" dirty="0" smtClean="0"/>
              <a:t>nd</a:t>
            </a:r>
            <a:r>
              <a:rPr lang="en-US" dirty="0" smtClean="0"/>
              <a:t> harmonic waves</a:t>
            </a:r>
            <a:endParaRPr lang="en-US" dirty="0" smtClean="0"/>
          </a:p>
          <a:p>
            <a:pPr lvl="1"/>
            <a:r>
              <a:rPr lang="en-US" dirty="0" smtClean="0"/>
              <a:t>Pressure balance</a:t>
            </a:r>
          </a:p>
          <a:p>
            <a:pPr marL="114300" indent="0">
              <a:buNone/>
            </a:pPr>
            <a:endParaRPr lang="en-US" dirty="0"/>
          </a:p>
          <a:p>
            <a:r>
              <a:rPr lang="en-US" dirty="0" smtClean="0"/>
              <a:t>Future:</a:t>
            </a:r>
          </a:p>
          <a:p>
            <a:pPr lvl="1"/>
            <a:r>
              <a:rPr lang="en-US" dirty="0" smtClean="0"/>
              <a:t>Timing studies</a:t>
            </a:r>
          </a:p>
          <a:p>
            <a:pPr lvl="1"/>
            <a:r>
              <a:rPr lang="en-US" dirty="0" smtClean="0"/>
              <a:t>Impact on radiation belt particles(</a:t>
            </a:r>
            <a:r>
              <a:rPr lang="en-US" dirty="0" err="1" smtClean="0"/>
              <a:t>rbsp</a:t>
            </a:r>
            <a:r>
              <a:rPr lang="en-US" dirty="0" smtClean="0"/>
              <a:t> </a:t>
            </a:r>
            <a:r>
              <a:rPr lang="en-US" dirty="0" err="1" smtClean="0"/>
              <a:t>aug</a:t>
            </a:r>
            <a:r>
              <a:rPr lang="en-US" dirty="0" smtClean="0"/>
              <a:t> 23 launch)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167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1" y="171676"/>
            <a:ext cx="8229600" cy="65563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Magnetosphere</a:t>
            </a:r>
            <a:endParaRPr lang="en-US" dirty="0"/>
          </a:p>
        </p:txBody>
      </p:sp>
      <p:pic>
        <p:nvPicPr>
          <p:cNvPr id="1026" name="Picture 2" descr="C:\Users\Jacob\Desktop\Internship\Internship\Images\Magnetosphere_rendi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1" y="838200"/>
            <a:ext cx="5316584" cy="2514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Jacob\Desktop\Internship\Internship\Images\tn_3874_terr_magnetospher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0" y="3641272"/>
            <a:ext cx="5295900" cy="3206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04800" y="1676400"/>
            <a:ext cx="2590800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Solar wind constantly collides with Earth’s magnetic field creating a cavity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0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Extends about 15-25 Earth radii in different directions</a:t>
            </a:r>
          </a:p>
          <a:p>
            <a:pPr marL="285750" indent="-285750">
              <a:buFont typeface="Arial" pitchFamily="34" charset="0"/>
              <a:buChar char="•"/>
            </a:pPr>
            <a:endParaRPr lang="en-US" sz="2000" dirty="0" smtClean="0"/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Protects life on earth from harmful radiation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19155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attling_Earth_39_s_Force_Field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200" y="990600"/>
            <a:ext cx="8336883" cy="4724400"/>
          </a:xfrm>
        </p:spPr>
      </p:pic>
      <p:sp>
        <p:nvSpPr>
          <p:cNvPr id="3" name="Rectangle 2"/>
          <p:cNvSpPr/>
          <p:nvPr/>
        </p:nvSpPr>
        <p:spPr>
          <a:xfrm>
            <a:off x="457200" y="152401"/>
            <a:ext cx="6858000" cy="7232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100" dirty="0" smtClean="0">
                <a:solidFill>
                  <a:schemeClr val="tx2"/>
                </a:solidFill>
                <a:latin typeface="+mj-lt"/>
              </a:rPr>
              <a:t>Earth’s Magnetic Field Lines</a:t>
            </a:r>
            <a:endParaRPr lang="en-US" sz="4100" dirty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278750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Magnetohydrodynamics</a:t>
            </a:r>
            <a:r>
              <a:rPr lang="en-US" dirty="0" smtClean="0"/>
              <a:t>(MHD)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vast sea of electrically charged plasma flows through the magnetosphere</a:t>
            </a:r>
          </a:p>
          <a:p>
            <a:endParaRPr lang="en-US" dirty="0" smtClean="0"/>
          </a:p>
          <a:p>
            <a:r>
              <a:rPr lang="en-US" dirty="0" smtClean="0"/>
              <a:t>Conventional fluid dynamics fails because of the magnetic field</a:t>
            </a:r>
          </a:p>
          <a:p>
            <a:endParaRPr lang="en-US" dirty="0" smtClean="0"/>
          </a:p>
          <a:p>
            <a:r>
              <a:rPr lang="en-US" dirty="0" smtClean="0"/>
              <a:t>A combination of the </a:t>
            </a:r>
            <a:r>
              <a:rPr lang="en-US" dirty="0" err="1" smtClean="0"/>
              <a:t>Navier</a:t>
            </a:r>
            <a:r>
              <a:rPr lang="en-US" dirty="0" smtClean="0"/>
              <a:t>-Stokes equation with Maxwell’s equations</a:t>
            </a:r>
          </a:p>
          <a:p>
            <a:endParaRPr lang="en-US" dirty="0" smtClean="0"/>
          </a:p>
          <a:p>
            <a:r>
              <a:rPr lang="en-US" dirty="0" smtClean="0"/>
              <a:t>Magnetic field induce currents which create pressures on the plasma fluid. These pressures in turn modify the magnetic fields creating a complicated coupled system.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35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808038"/>
          </a:xfrm>
        </p:spPr>
        <p:txBody>
          <a:bodyPr/>
          <a:lstStyle/>
          <a:p>
            <a:r>
              <a:rPr lang="en-US" dirty="0" smtClean="0"/>
              <a:t>Pulsations</a:t>
            </a:r>
            <a:endParaRPr lang="en-US" dirty="0"/>
          </a:p>
        </p:txBody>
      </p:sp>
      <p:pic>
        <p:nvPicPr>
          <p:cNvPr id="2050" name="Picture 2" descr="C:\Users\Jacob\Desktop\Internship\Internship\Images\Earth-magnetic-field41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46" y="990600"/>
            <a:ext cx="4303487" cy="3227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Jacob\Desktop\Internship\Internship\Images\a_level_physics_notes_standing_waves_on_strings_html_m6f67a2f8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685800"/>
            <a:ext cx="3995159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85800" y="4267200"/>
            <a:ext cx="30480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Near the Earth the field lines can be approximated as a simple magnetic dipole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These lines can be stretched and compressed and they oscillate</a:t>
            </a:r>
            <a:endParaRPr lang="en-US" sz="2000" dirty="0"/>
          </a:p>
        </p:txBody>
      </p:sp>
      <p:sp>
        <p:nvSpPr>
          <p:cNvPr id="5" name="TextBox 4"/>
          <p:cNvSpPr txBox="1"/>
          <p:nvPr/>
        </p:nvSpPr>
        <p:spPr>
          <a:xfrm>
            <a:off x="4953000" y="4876800"/>
            <a:ext cx="28956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The lines act similar to guitar strings: 2</a:t>
            </a:r>
            <a:r>
              <a:rPr lang="en-US" sz="2000" baseline="30000" dirty="0" smtClean="0"/>
              <a:t>nd</a:t>
            </a:r>
            <a:r>
              <a:rPr lang="en-US" sz="2000" dirty="0" smtClean="0"/>
              <a:t> harmonic with node at equator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83108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Compressional Pc5 </a:t>
            </a:r>
            <a:r>
              <a:rPr lang="en-US" dirty="0" smtClean="0"/>
              <a:t>Pulsations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47800"/>
            <a:ext cx="8153400" cy="4572000"/>
          </a:xfrm>
        </p:spPr>
        <p:txBody>
          <a:bodyPr>
            <a:normAutofit/>
          </a:bodyPr>
          <a:lstStyle/>
          <a:p>
            <a:r>
              <a:rPr lang="en-US" sz="2400" dirty="0" smtClean="0"/>
              <a:t>Pc5 pulsations are ultra low frequency (ULF) oscillations of the magnetic field lines with periods ranging from around 2-20 minutes. </a:t>
            </a:r>
          </a:p>
          <a:p>
            <a:endParaRPr lang="en-US" sz="2400" dirty="0" smtClean="0"/>
          </a:p>
          <a:p>
            <a:r>
              <a:rPr lang="en-US" sz="2400" dirty="0" smtClean="0"/>
              <a:t>They usually occur at a distance of around 8 Earth radii in the magnetosphere.</a:t>
            </a:r>
          </a:p>
          <a:p>
            <a:endParaRPr lang="en-US" sz="2400" dirty="0" smtClean="0"/>
          </a:p>
          <a:p>
            <a:r>
              <a:rPr lang="en-US" sz="2400" dirty="0" smtClean="0"/>
              <a:t>No one knows the exact cause or origin and the phenomenon has not been studied in depth.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4667823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Cluster Spacecraft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066800"/>
            <a:ext cx="712922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609600" y="4953000"/>
            <a:ext cx="76962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4 spacecraft in a tetrahedron formation with a polar orbit with a period of around a day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The orbit processes around the earth with a period of around a year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sz="2000" dirty="0" smtClean="0"/>
              <a:t>I created an algorithm with Fourier analysis to find Pc5 pulsation events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48068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469698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Dusk vs. Dawn Oscillations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1412518"/>
            <a:ext cx="6553200" cy="23424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8800" y="4070866"/>
            <a:ext cx="6477000" cy="23639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17714" y="1600200"/>
            <a:ext cx="1905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Dawn Side:</a:t>
            </a:r>
          </a:p>
          <a:p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17714" y="4572000"/>
            <a:ext cx="17634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Dusk Side: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143000" y="2057400"/>
            <a:ext cx="76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B(</a:t>
            </a:r>
            <a:r>
              <a:rPr lang="en-US" dirty="0" err="1" smtClean="0"/>
              <a:t>nT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143000" y="5029200"/>
            <a:ext cx="7617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B(</a:t>
            </a:r>
            <a:r>
              <a:rPr lang="en-US" dirty="0" err="1"/>
              <a:t>nT</a:t>
            </a:r>
            <a:r>
              <a:rPr lang="en-US" dirty="0"/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019300" y="3754997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21:00 UT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086600" y="380877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01:00 UT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133600" y="6400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04:00 UT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86600" y="64008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06:00 UT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673669" y="4202668"/>
            <a:ext cx="152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2007-12-28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531429" y="1831032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2009-07-07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0" y="685800"/>
            <a:ext cx="7543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 smtClean="0"/>
              <a:t>Over 90% of observed oscillations occurred within 20 degrees from the dawn and dusk meridians and within 30 degrees from the equatorial plane</a:t>
            </a:r>
          </a:p>
          <a:p>
            <a:pPr marL="285750" indent="-285750">
              <a:buFont typeface="Arial" pitchFamily="34" charset="0"/>
              <a:buChar char="•"/>
            </a:pPr>
            <a:endParaRPr lang="en-US" dirty="0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3732" y="4178102"/>
            <a:ext cx="93594" cy="2163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4733926" y="640080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Equator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25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00" y="914400"/>
            <a:ext cx="7524750" cy="5113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6200" y="2743200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</a:t>
            </a:r>
            <a:r>
              <a:rPr lang="en-US" baseline="-25000" dirty="0"/>
              <a:t>y</a:t>
            </a:r>
            <a:r>
              <a:rPr lang="en-US" dirty="0" smtClean="0"/>
              <a:t>(</a:t>
            </a:r>
            <a:r>
              <a:rPr lang="en-US" dirty="0" err="1" smtClean="0"/>
              <a:t>nPa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962400" y="6096000"/>
            <a:ext cx="12954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</a:t>
            </a:r>
            <a:r>
              <a:rPr lang="en-US" baseline="-25000" dirty="0" err="1"/>
              <a:t>x</a:t>
            </a:r>
            <a:r>
              <a:rPr lang="en-US" dirty="0" smtClean="0"/>
              <a:t>(</a:t>
            </a:r>
            <a:r>
              <a:rPr lang="en-US" dirty="0" err="1" smtClean="0"/>
              <a:t>nPa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848600" y="609600"/>
            <a:ext cx="742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Time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19100" y="10886"/>
            <a:ext cx="8229600" cy="903514"/>
          </a:xfrm>
        </p:spPr>
        <p:txBody>
          <a:bodyPr/>
          <a:lstStyle/>
          <a:p>
            <a:r>
              <a:rPr lang="en-US" dirty="0" smtClean="0"/>
              <a:t>Polarization Reversal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01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djacency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970</TotalTime>
  <Words>585</Words>
  <Application>Microsoft Office PowerPoint</Application>
  <PresentationFormat>On-screen Show (4:3)</PresentationFormat>
  <Paragraphs>97</Paragraphs>
  <Slides>15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Adjacency</vt:lpstr>
      <vt:lpstr>Pulsations in the Magnetosphere</vt:lpstr>
      <vt:lpstr>Magnetosphere</vt:lpstr>
      <vt:lpstr>PowerPoint Presentation</vt:lpstr>
      <vt:lpstr>Magnetohydrodynamics(MHD)</vt:lpstr>
      <vt:lpstr>Pulsations</vt:lpstr>
      <vt:lpstr>Compressional Pc5 Pulsations</vt:lpstr>
      <vt:lpstr>Cluster Spacecraft</vt:lpstr>
      <vt:lpstr>Dusk vs. Dawn Oscillations</vt:lpstr>
      <vt:lpstr>Polarization Reversal</vt:lpstr>
      <vt:lpstr>Pressure Balance Test</vt:lpstr>
      <vt:lpstr>Ballooning Mirror Mode Instability</vt:lpstr>
      <vt:lpstr>Instability Criterion Test</vt:lpstr>
      <vt:lpstr>Doppler Shift</vt:lpstr>
      <vt:lpstr>Fit to Linear MHD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Pulsations in the Magnetosphere</dc:title>
  <dc:creator>Jacob</dc:creator>
  <cp:lastModifiedBy>Jacob</cp:lastModifiedBy>
  <cp:revision>39</cp:revision>
  <dcterms:created xsi:type="dcterms:W3CDTF">2006-08-16T00:00:00Z</dcterms:created>
  <dcterms:modified xsi:type="dcterms:W3CDTF">2012-08-07T20:02:43Z</dcterms:modified>
</cp:coreProperties>
</file>